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6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8045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63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9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3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39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16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1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81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3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4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4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8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6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9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A241A20-1635-6D4B-ACE3-E887D3A44BE4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F1DC990-F77B-F949-84A3-6DB21941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9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LSTM_cell.png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45AA-F746-6743-B9C8-7571A1884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stock Predictor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ED86A-9803-744A-93F9-1BB1FA23E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Eric Hagee, </a:t>
            </a:r>
            <a:r>
              <a:rPr lang="en-US" dirty="0" err="1"/>
              <a:t>Sanket</a:t>
            </a:r>
            <a:r>
              <a:rPr lang="en-US" dirty="0"/>
              <a:t> Mishra, Meenakshi </a:t>
            </a:r>
            <a:r>
              <a:rPr lang="en-US" dirty="0" err="1"/>
              <a:t>Kavaseri</a:t>
            </a:r>
            <a:r>
              <a:rPr lang="en-US" dirty="0"/>
              <a:t>, Brian </a:t>
            </a:r>
            <a:r>
              <a:rPr lang="en-US" dirty="0" err="1"/>
              <a:t>Klovert</a:t>
            </a:r>
            <a:r>
              <a:rPr lang="en-US" dirty="0"/>
              <a:t>, and </a:t>
            </a:r>
            <a:r>
              <a:rPr lang="en-US" dirty="0" err="1"/>
              <a:t>Shagufta</a:t>
            </a:r>
            <a:r>
              <a:rPr lang="en-US" dirty="0"/>
              <a:t> </a:t>
            </a:r>
            <a:r>
              <a:rPr lang="en-US" dirty="0" err="1"/>
              <a:t>Zareen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E4FB-6A5A-6A42-8E24-17AD071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other stocks in </a:t>
            </a:r>
            <a:r>
              <a:rPr lang="en-US" dirty="0" err="1"/>
              <a:t>dow</a:t>
            </a:r>
            <a:r>
              <a:rPr lang="en-US" dirty="0"/>
              <a:t> jones industrial average</a:t>
            </a:r>
          </a:p>
        </p:txBody>
      </p:sp>
      <p:pic>
        <p:nvPicPr>
          <p:cNvPr id="4" name="Google Shape;186;p26">
            <a:extLst>
              <a:ext uri="{FF2B5EF4-FFF2-40B4-BE49-F238E27FC236}">
                <a16:creationId xmlns:a16="http://schemas.microsoft.com/office/drawing/2014/main" id="{25D16249-5371-7F44-A815-AB42ADF8A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275" y="2989375"/>
            <a:ext cx="5749539" cy="37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6">
            <a:extLst>
              <a:ext uri="{FF2B5EF4-FFF2-40B4-BE49-F238E27FC236}">
                <a16:creationId xmlns:a16="http://schemas.microsoft.com/office/drawing/2014/main" id="{59811D57-3FE3-0D4E-B2C9-C1C008A39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6" y="2989375"/>
            <a:ext cx="6009999" cy="37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83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13D0-CF5C-6841-9F85-35296A48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4256-3E25-0443-8FB0-77D9D4CE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stock market is very hard to predict, as general knowledge indicates</a:t>
            </a:r>
          </a:p>
          <a:p>
            <a:r>
              <a:rPr lang="en-US" dirty="0" err="1"/>
              <a:t>Lstm</a:t>
            </a:r>
            <a:r>
              <a:rPr lang="en-US" dirty="0"/>
              <a:t> neural network shows some usage</a:t>
            </a:r>
          </a:p>
          <a:p>
            <a:r>
              <a:rPr lang="en-US" dirty="0"/>
              <a:t>Time windows are important (stocks change less in short time windows, and more recent data is likely more indicative), could use further study</a:t>
            </a:r>
          </a:p>
          <a:p>
            <a:r>
              <a:rPr lang="en-US" dirty="0"/>
              <a:t>Hyperparameter tuning improves performance, though more might improve results</a:t>
            </a:r>
          </a:p>
          <a:p>
            <a:r>
              <a:rPr lang="en-US" dirty="0"/>
              <a:t>Results are variable, margins are slim to predict actual profit or not</a:t>
            </a:r>
          </a:p>
          <a:p>
            <a:r>
              <a:rPr lang="en-US" dirty="0"/>
              <a:t>However, model trained on one stock seems to be applicable to other stocks</a:t>
            </a:r>
          </a:p>
        </p:txBody>
      </p:sp>
    </p:spTree>
    <p:extLst>
      <p:ext uri="{BB962C8B-B14F-4D97-AF65-F5344CB8AC3E}">
        <p14:creationId xmlns:p14="http://schemas.microsoft.com/office/powerpoint/2010/main" val="414694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709B-320B-B14F-BA02-1BB96086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A0148-A601-A447-9195-314D96465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Stock Market Prediction is an interesting, but difficult machine learning problem</a:t>
            </a:r>
          </a:p>
          <a:p>
            <a:r>
              <a:rPr lang="en-US" dirty="0"/>
              <a:t>Unlike many problems, this is a time series, necessitating somewhat different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7CC4B-36A6-8342-B14D-9E870FBD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90" y="3914447"/>
            <a:ext cx="3790950" cy="25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89DA-0FB2-6743-88AD-52A3957D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837B-2B00-824D-80E5-F057239D5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good beginning data set, we retrieved a data set of daily </a:t>
            </a:r>
            <a:r>
              <a:rPr lang="en-US" dirty="0" err="1"/>
              <a:t>dow</a:t>
            </a:r>
            <a:r>
              <a:rPr lang="en-US" dirty="0"/>
              <a:t> jones stock prices from Kaggle with one stock (</a:t>
            </a:r>
            <a:r>
              <a:rPr lang="en-US" dirty="0" err="1"/>
              <a:t>wmt</a:t>
            </a:r>
            <a:r>
              <a:rPr lang="en-US" dirty="0"/>
              <a:t>) chosen at random to compare between various machine learning models</a:t>
            </a:r>
          </a:p>
          <a:p>
            <a:r>
              <a:rPr lang="en-US" dirty="0"/>
              <a:t>This presentation discusses the use of a long short-term memory (LSTM)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1D338-80B1-F640-A4C3-91ABF881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39" y="4321817"/>
            <a:ext cx="3509523" cy="230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DF354-338C-E343-8D94-B61BAB3B3E25}"/>
              </a:ext>
            </a:extLst>
          </p:cNvPr>
          <p:cNvSpPr txBox="1"/>
          <p:nvPr/>
        </p:nvSpPr>
        <p:spPr>
          <a:xfrm>
            <a:off x="6410528" y="5793944"/>
            <a:ext cx="556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A diagram of an LSTM cell, designed to “remember” details about previous input, which demonstrates potential for time series data.</a:t>
            </a:r>
          </a:p>
          <a:p>
            <a:endParaRPr lang="en-US" sz="1200" dirty="0"/>
          </a:p>
          <a:p>
            <a:r>
              <a:rPr lang="en-US" sz="1200" dirty="0"/>
              <a:t>Retrieved from: </a:t>
            </a:r>
            <a:r>
              <a:rPr lang="en-US" sz="1200" dirty="0">
                <a:hlinkClick r:id="rId3"/>
              </a:rPr>
              <a:t>https://commons.wikimedia.org/wiki/File:The_LSTM_cell.png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180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B71C-B353-0845-9A86-CF396116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BEA9-EE4B-BB46-AA05-A8051B00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628" y="2396277"/>
            <a:ext cx="5282744" cy="3424107"/>
          </a:xfrm>
        </p:spPr>
        <p:txBody>
          <a:bodyPr/>
          <a:lstStyle/>
          <a:p>
            <a:r>
              <a:rPr lang="en-US" dirty="0"/>
              <a:t>Load data in pandas, convert to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r>
              <a:rPr lang="en-US" dirty="0"/>
              <a:t>Create input (a set length of days with open/high/low/close prices and output (close date at a future point)</a:t>
            </a:r>
          </a:p>
          <a:p>
            <a:r>
              <a:rPr lang="en-US" dirty="0"/>
              <a:t>Normalize data using training set with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r>
              <a:rPr lang="en-US" dirty="0"/>
              <a:t>Build neural network using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7855C-5B89-0244-B392-E959A690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9" y="1099225"/>
            <a:ext cx="2811699" cy="937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9832FE-3092-B445-929E-DDB77AB3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251" y="436934"/>
            <a:ext cx="38100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365ED6-3743-8A47-8379-12AB94CD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" y="2695402"/>
            <a:ext cx="25400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16C24-8BC2-1043-AE23-D79ABCBE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647" y="2214694"/>
            <a:ext cx="2418288" cy="2418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29B14-49A3-5644-A5C4-BC0A2CF52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673" y="5367610"/>
            <a:ext cx="3122578" cy="90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5D329-EC9F-1546-95EC-65217D1A5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15" y="5092160"/>
            <a:ext cx="2080638" cy="1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0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953C-B073-7344-A7F0-707543D3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9B520-5ACC-4147-B5E6-A376BABF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64" y="2577829"/>
            <a:ext cx="4649962" cy="3297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2126A-C82C-2049-A968-39855774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32" y="2577829"/>
            <a:ext cx="4474883" cy="3173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F7D51-D617-2B4E-9C5B-D3318E0884F7}"/>
              </a:ext>
            </a:extLst>
          </p:cNvPr>
          <p:cNvSpPr txBox="1"/>
          <p:nvPr/>
        </p:nvSpPr>
        <p:spPr>
          <a:xfrm>
            <a:off x="1254868" y="6021421"/>
            <a:ext cx="992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with (256, 256, 32) neurons in each layer and 30 days used to predict 5 days in future.</a:t>
            </a:r>
          </a:p>
        </p:txBody>
      </p:sp>
    </p:spTree>
    <p:extLst>
      <p:ext uri="{BB962C8B-B14F-4D97-AF65-F5344CB8AC3E}">
        <p14:creationId xmlns:p14="http://schemas.microsoft.com/office/powerpoint/2010/main" val="165741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205A-0369-D148-9E2E-772C9837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time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20A6A-053E-6B4D-9B91-23DF2B0C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51" y="2214694"/>
            <a:ext cx="4502316" cy="3192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202DF-1E26-CD40-8DEC-0EFFF0A4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45" y="2214693"/>
            <a:ext cx="4502315" cy="3192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C5070-7AD1-9E40-A121-EF0900482352}"/>
              </a:ext>
            </a:extLst>
          </p:cNvPr>
          <p:cNvSpPr txBox="1"/>
          <p:nvPr/>
        </p:nvSpPr>
        <p:spPr>
          <a:xfrm>
            <a:off x="671209" y="6079787"/>
            <a:ext cx="1079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Left: 180 days input, 80 days future point			Right: 20 days input, 1 day future point</a:t>
            </a:r>
          </a:p>
        </p:txBody>
      </p:sp>
    </p:spTree>
    <p:extLst>
      <p:ext uri="{BB962C8B-B14F-4D97-AF65-F5344CB8AC3E}">
        <p14:creationId xmlns:p14="http://schemas.microsoft.com/office/powerpoint/2010/main" val="347137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77C8-95D1-2042-8E85-68F7AD88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EF125-EF2D-2C4A-B7B1-5FF66EAA2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426" y="2367093"/>
            <a:ext cx="4688731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Hyperparameters were trained using 30 days of input and 5 days future point</a:t>
            </a:r>
          </a:p>
          <a:p>
            <a:r>
              <a:rPr lang="en-US" dirty="0"/>
              <a:t>One hyperparameter trained at time, select best option using </a:t>
            </a:r>
            <a:r>
              <a:rPr lang="en-US" dirty="0" err="1"/>
              <a:t>rmse</a:t>
            </a:r>
            <a:r>
              <a:rPr lang="en-US" dirty="0"/>
              <a:t> score of training set</a:t>
            </a:r>
          </a:p>
          <a:p>
            <a:r>
              <a:rPr lang="en-US" dirty="0"/>
              <a:t>Final Parameters: set of (128, 128, 16) neurons in each layer, 100 training epochs, dropout of 0.3, 75/25 train/test split, 0.1 validation set slice, and batch size of 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3D4B0-1860-074D-AD60-6DE29CDC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3" y="2367093"/>
            <a:ext cx="3271744" cy="2273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E34E1-3752-2749-AABE-9BE5107E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796" y="2367093"/>
            <a:ext cx="3164639" cy="23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EB12-57AF-4346-9393-57799F58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improved performance…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6E81B-8F9C-1746-835C-B7CEAE28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2079421"/>
            <a:ext cx="4255415" cy="3017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276C1-1F64-6546-9212-03A391D0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17" y="2214694"/>
            <a:ext cx="4064670" cy="2882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44A38-E933-9546-8B9A-3BDD80B9C506}"/>
              </a:ext>
            </a:extLst>
          </p:cNvPr>
          <p:cNvSpPr txBox="1"/>
          <p:nvPr/>
        </p:nvSpPr>
        <p:spPr>
          <a:xfrm>
            <a:off x="913775" y="5749047"/>
            <a:ext cx="1112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Left: 30 days input, 5 days future point			Right: 5 days input, 1 day future point</a:t>
            </a:r>
          </a:p>
          <a:p>
            <a:endParaRPr lang="en-US" dirty="0"/>
          </a:p>
          <a:p>
            <a:r>
              <a:rPr lang="en-US" dirty="0"/>
              <a:t>Our tuning seems to improve the capability and get the magnitude right</a:t>
            </a:r>
          </a:p>
        </p:txBody>
      </p:sp>
    </p:spTree>
    <p:extLst>
      <p:ext uri="{BB962C8B-B14F-4D97-AF65-F5344CB8AC3E}">
        <p14:creationId xmlns:p14="http://schemas.microsoft.com/office/powerpoint/2010/main" val="177561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DFCD-4BBB-B14C-A959-6BE25203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time window still important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52B33-BD84-644F-A10A-08EC88AF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60" y="2042808"/>
            <a:ext cx="4639484" cy="3290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54CFF-BCC9-814C-B8F5-3B9D5B83EBB3}"/>
              </a:ext>
            </a:extLst>
          </p:cNvPr>
          <p:cNvSpPr txBox="1"/>
          <p:nvPr/>
        </p:nvSpPr>
        <p:spPr>
          <a:xfrm>
            <a:off x="7062280" y="2451370"/>
            <a:ext cx="41478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30 days input, 30 days future point gets some magnitude right, but clearly worse than previous slide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Longer time windows are terrible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Clearly, shorter times work better, but this is likely due to the fact that the stock market changes much less on a shorter time scale</a:t>
            </a:r>
          </a:p>
        </p:txBody>
      </p:sp>
    </p:spTree>
    <p:extLst>
      <p:ext uri="{BB962C8B-B14F-4D97-AF65-F5344CB8AC3E}">
        <p14:creationId xmlns:p14="http://schemas.microsoft.com/office/powerpoint/2010/main" val="28434043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{76B2E766-ED4C-4246-859E-04FE64CE581F}tf10001073</Template>
  <TotalTime>54</TotalTime>
  <Words>474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Droplet</vt:lpstr>
      <vt:lpstr>Keras stock Predictor </vt:lpstr>
      <vt:lpstr>Introduction</vt:lpstr>
      <vt:lpstr>Data and Methods</vt:lpstr>
      <vt:lpstr>Data preprocessing</vt:lpstr>
      <vt:lpstr>First results</vt:lpstr>
      <vt:lpstr>Importance of time period</vt:lpstr>
      <vt:lpstr>Hyperparameter training</vt:lpstr>
      <vt:lpstr>Some improved performance…</vt:lpstr>
      <vt:lpstr>But, time window still important</vt:lpstr>
      <vt:lpstr>Application to other stocks in dow jones industrial average</vt:lpstr>
      <vt:lpstr>Current 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Hagee</dc:creator>
  <cp:lastModifiedBy>Eric Hagee</cp:lastModifiedBy>
  <cp:revision>7</cp:revision>
  <dcterms:created xsi:type="dcterms:W3CDTF">2019-04-03T15:30:10Z</dcterms:created>
  <dcterms:modified xsi:type="dcterms:W3CDTF">2019-04-03T16:24:11Z</dcterms:modified>
</cp:coreProperties>
</file>